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8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yramid Principle" id="{CF4ADD65-0982-4912-9416-41A509FF8504}">
          <p14:sldIdLst>
            <p14:sldId id="256"/>
            <p14:sldId id="257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0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6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5F9EEA2-93CA-4AAD-9A87-F06419EF28DA}" type="datetimeFigureOut">
              <a:rPr lang="en-US" smtClean="0"/>
              <a:pPr/>
              <a:t>11/28/22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BBCFC5F-8A5C-40CB-8197-08A827CE76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93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28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073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5298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270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821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65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538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7711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127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 userDrawn="1"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 userDrawn="1"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 userDrawn="1"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 userDrawn="1"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 userDrawn="1"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 userDrawn="1"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7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643F14-8D04-47BB-665F-12F7FE963727}"/>
              </a:ext>
            </a:extLst>
          </p:cNvPr>
          <p:cNvSpPr/>
          <p:nvPr userDrawn="1"/>
        </p:nvSpPr>
        <p:spPr>
          <a:xfrm>
            <a:off x="2430780" y="1424940"/>
            <a:ext cx="7330440" cy="4892040"/>
          </a:xfrm>
          <a:custGeom>
            <a:avLst/>
            <a:gdLst>
              <a:gd name="connsiteX0" fmla="*/ 142505 w 7330440"/>
              <a:gd name="connsiteY0" fmla="*/ 0 h 4892040"/>
              <a:gd name="connsiteX1" fmla="*/ 6156960 w 7330440"/>
              <a:gd name="connsiteY1" fmla="*/ 0 h 4892040"/>
              <a:gd name="connsiteX2" fmla="*/ 6156960 w 7330440"/>
              <a:gd name="connsiteY2" fmla="*/ 659130 h 4892040"/>
              <a:gd name="connsiteX3" fmla="*/ 6720840 w 7330440"/>
              <a:gd name="connsiteY3" fmla="*/ 659130 h 4892040"/>
              <a:gd name="connsiteX4" fmla="*/ 6720840 w 7330440"/>
              <a:gd name="connsiteY4" fmla="*/ 2167890 h 4892040"/>
              <a:gd name="connsiteX5" fmla="*/ 7330440 w 7330440"/>
              <a:gd name="connsiteY5" fmla="*/ 2167890 h 4892040"/>
              <a:gd name="connsiteX6" fmla="*/ 7330440 w 7330440"/>
              <a:gd name="connsiteY6" fmla="*/ 4749535 h 4892040"/>
              <a:gd name="connsiteX7" fmla="*/ 7187935 w 7330440"/>
              <a:gd name="connsiteY7" fmla="*/ 4892040 h 4892040"/>
              <a:gd name="connsiteX8" fmla="*/ 1074421 w 7330440"/>
              <a:gd name="connsiteY8" fmla="*/ 4892040 h 4892040"/>
              <a:gd name="connsiteX9" fmla="*/ 1074421 w 7330440"/>
              <a:gd name="connsiteY9" fmla="*/ 2735580 h 4892040"/>
              <a:gd name="connsiteX10" fmla="*/ 510540 w 7330440"/>
              <a:gd name="connsiteY10" fmla="*/ 2735580 h 4892040"/>
              <a:gd name="connsiteX11" fmla="*/ 510540 w 7330440"/>
              <a:gd name="connsiteY11" fmla="*/ 1226820 h 4892040"/>
              <a:gd name="connsiteX12" fmla="*/ 0 w 7330440"/>
              <a:gd name="connsiteY12" fmla="*/ 1226820 h 4892040"/>
              <a:gd name="connsiteX13" fmla="*/ 0 w 7330440"/>
              <a:gd name="connsiteY13" fmla="*/ 142506 h 4892040"/>
              <a:gd name="connsiteX14" fmla="*/ 142505 w 7330440"/>
              <a:gd name="connsiteY14" fmla="*/ 0 h 489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30440" h="4892040">
                <a:moveTo>
                  <a:pt x="142505" y="0"/>
                </a:moveTo>
                <a:lnTo>
                  <a:pt x="6156960" y="0"/>
                </a:lnTo>
                <a:lnTo>
                  <a:pt x="6156960" y="659130"/>
                </a:lnTo>
                <a:lnTo>
                  <a:pt x="6720840" y="659130"/>
                </a:lnTo>
                <a:lnTo>
                  <a:pt x="6720840" y="2167890"/>
                </a:lnTo>
                <a:lnTo>
                  <a:pt x="7330440" y="2167890"/>
                </a:lnTo>
                <a:lnTo>
                  <a:pt x="7330440" y="4749535"/>
                </a:lnTo>
                <a:cubicBezTo>
                  <a:pt x="7330440" y="4828238"/>
                  <a:pt x="7266638" y="4892040"/>
                  <a:pt x="7187935" y="4892040"/>
                </a:cubicBezTo>
                <a:lnTo>
                  <a:pt x="1074421" y="4892040"/>
                </a:lnTo>
                <a:lnTo>
                  <a:pt x="1074421" y="2735580"/>
                </a:lnTo>
                <a:lnTo>
                  <a:pt x="510540" y="2735580"/>
                </a:lnTo>
                <a:lnTo>
                  <a:pt x="510540" y="1226820"/>
                </a:lnTo>
                <a:lnTo>
                  <a:pt x="0" y="1226820"/>
                </a:lnTo>
                <a:lnTo>
                  <a:pt x="0" y="142506"/>
                </a:lnTo>
                <a:cubicBezTo>
                  <a:pt x="0" y="63802"/>
                  <a:pt x="63802" y="0"/>
                  <a:pt x="142505" y="0"/>
                </a:cubicBezTo>
                <a:close/>
              </a:path>
            </a:pathLst>
          </a:cu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849877" y="4051310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849878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68047E-0700-6E06-B9C7-8AD911F17A89}"/>
              </a:ext>
            </a:extLst>
          </p:cNvPr>
          <p:cNvSpPr/>
          <p:nvPr userDrawn="1"/>
        </p:nvSpPr>
        <p:spPr>
          <a:xfrm>
            <a:off x="723900" y="2743200"/>
            <a:ext cx="3398520" cy="1371600"/>
          </a:xfrm>
          <a:prstGeom prst="roundRect">
            <a:avLst/>
          </a:prstGeom>
          <a:solidFill>
            <a:srgbClr val="A8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640A5F-8045-D315-5986-EDA9F77C51BE}"/>
              </a:ext>
            </a:extLst>
          </p:cNvPr>
          <p:cNvGrpSpPr/>
          <p:nvPr userDrawn="1"/>
        </p:nvGrpSpPr>
        <p:grpSpPr>
          <a:xfrm>
            <a:off x="8069580" y="2057400"/>
            <a:ext cx="3398520" cy="2743200"/>
            <a:chOff x="8069580" y="2057400"/>
            <a:chExt cx="3398520" cy="2743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564A890-01A4-2931-D7DA-F8941352BE3F}"/>
                </a:ext>
              </a:extLst>
            </p:cNvPr>
            <p:cNvSpPr/>
            <p:nvPr/>
          </p:nvSpPr>
          <p:spPr>
            <a:xfrm>
              <a:off x="8069580" y="20574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D26CB0-3ADD-ABDF-D698-2F36F050F53D}"/>
                </a:ext>
              </a:extLst>
            </p:cNvPr>
            <p:cNvSpPr/>
            <p:nvPr/>
          </p:nvSpPr>
          <p:spPr>
            <a:xfrm>
              <a:off x="8069580" y="34290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828668-1AE2-7D08-0400-212F521B78CC}"/>
              </a:ext>
            </a:extLst>
          </p:cNvPr>
          <p:cNvGrpSpPr/>
          <p:nvPr userDrawn="1"/>
        </p:nvGrpSpPr>
        <p:grpSpPr>
          <a:xfrm>
            <a:off x="4396740" y="1380173"/>
            <a:ext cx="3398520" cy="4097655"/>
            <a:chOff x="4396740" y="1569720"/>
            <a:chExt cx="3398520" cy="409765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0F9CC3-2FEB-41D6-47F3-343AA0CF8FD7}"/>
                </a:ext>
              </a:extLst>
            </p:cNvPr>
            <p:cNvSpPr/>
            <p:nvPr/>
          </p:nvSpPr>
          <p:spPr>
            <a:xfrm>
              <a:off x="4396740" y="156972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8F504E3-FA4F-B951-E47A-C3C5D0E98484}"/>
                </a:ext>
              </a:extLst>
            </p:cNvPr>
            <p:cNvSpPr/>
            <p:nvPr/>
          </p:nvSpPr>
          <p:spPr>
            <a:xfrm>
              <a:off x="4396740" y="292989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94190CC-9100-5AAB-7293-1B115312839E}"/>
                </a:ext>
              </a:extLst>
            </p:cNvPr>
            <p:cNvSpPr/>
            <p:nvPr/>
          </p:nvSpPr>
          <p:spPr>
            <a:xfrm>
              <a:off x="4396740" y="4295775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A42E1761-8E94-E2D1-A29E-C809DD0E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170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5979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497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16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255CBB1-7F3C-5510-0DA5-2899AD3E4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273" y="21112"/>
            <a:ext cx="11060596" cy="1060518"/>
          </a:xfrm>
        </p:spPr>
        <p:txBody>
          <a:bodyPr>
            <a:normAutofit/>
          </a:bodyPr>
          <a:lstStyle/>
          <a:p>
            <a:r>
              <a:rPr lang="en-US" sz="28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REGULATORS MUST CREATE ASSESSMENT TOOLS TO EVALUATE THE IMPACT ON REAL-WORLD ECONOMY</a:t>
            </a:r>
            <a:endParaRPr lang="en-US" sz="60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816B67-688E-1C80-FD7D-045036DBD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7828" y="1983095"/>
            <a:ext cx="2461024" cy="10257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kern="0" dirty="0">
                <a:effectLst/>
                <a:latin typeface="Arial" panose="020B0604020202020204" pitchFamily="34" charset="0"/>
              </a:rPr>
              <a:t>Make a top-down assessment of the </a:t>
            </a:r>
            <a:r>
              <a:rPr lang="en-US" sz="1600" b="1" kern="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liquidity requirements </a:t>
            </a:r>
            <a:r>
              <a:rPr lang="en-US" sz="1600" b="1" kern="0" dirty="0">
                <a:effectLst/>
                <a:latin typeface="Arial" panose="020B0604020202020204" pitchFamily="34" charset="0"/>
              </a:rPr>
              <a:t>of various businesses.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11C7772-00BF-7CD4-216D-B57EAC00970B}"/>
              </a:ext>
            </a:extLst>
          </p:cNvPr>
          <p:cNvSpPr txBox="1">
            <a:spLocks/>
          </p:cNvSpPr>
          <p:nvPr/>
        </p:nvSpPr>
        <p:spPr>
          <a:xfrm>
            <a:off x="452453" y="1046479"/>
            <a:ext cx="2329070" cy="398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800" b="1" kern="0" dirty="0">
                <a:latin typeface="Arial" panose="020B0604020202020204" pitchFamily="34" charset="0"/>
              </a:rPr>
              <a:t>Recommendations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781496AC-7C3F-4278-D16D-E14D2F833DBC}"/>
              </a:ext>
            </a:extLst>
          </p:cNvPr>
          <p:cNvSpPr txBox="1">
            <a:spLocks/>
          </p:cNvSpPr>
          <p:nvPr/>
        </p:nvSpPr>
        <p:spPr>
          <a:xfrm>
            <a:off x="452453" y="1455132"/>
            <a:ext cx="2329070" cy="398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800" b="1" kern="0" dirty="0">
                <a:latin typeface="Arial" panose="020B0604020202020204" pitchFamily="34" charset="0"/>
              </a:rPr>
              <a:t>Measure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9A9734E-076A-7090-B0F1-DECDEDEF5643}"/>
              </a:ext>
            </a:extLst>
          </p:cNvPr>
          <p:cNvSpPr txBox="1">
            <a:spLocks/>
          </p:cNvSpPr>
          <p:nvPr/>
        </p:nvSpPr>
        <p:spPr>
          <a:xfrm>
            <a:off x="4521852" y="1452722"/>
            <a:ext cx="2329070" cy="398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800" b="1" kern="0" dirty="0">
                <a:latin typeface="Arial" panose="020B0604020202020204" pitchFamily="34" charset="0"/>
              </a:rPr>
              <a:t>Required actions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77BE341-335B-BB39-2A10-F0834EF64E03}"/>
              </a:ext>
            </a:extLst>
          </p:cNvPr>
          <p:cNvSpPr txBox="1">
            <a:spLocks/>
          </p:cNvSpPr>
          <p:nvPr/>
        </p:nvSpPr>
        <p:spPr>
          <a:xfrm>
            <a:off x="536273" y="1944342"/>
            <a:ext cx="1247361" cy="1054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6000" b="1" kern="0" dirty="0">
                <a:latin typeface="Arial" panose="020B0604020202020204" pitchFamily="34" charset="0"/>
              </a:rPr>
              <a:t>01</a:t>
            </a:r>
            <a:endParaRPr lang="en-US" sz="6000" b="1" kern="0" dirty="0">
              <a:latin typeface="Arial" panose="020B0604020202020204" pitchFamily="34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27E2648-4273-AC5E-4F0C-0CE811DA1ECF}"/>
              </a:ext>
            </a:extLst>
          </p:cNvPr>
          <p:cNvCxnSpPr>
            <a:cxnSpLocks/>
          </p:cNvCxnSpPr>
          <p:nvPr/>
        </p:nvCxnSpPr>
        <p:spPr>
          <a:xfrm>
            <a:off x="536273" y="1816048"/>
            <a:ext cx="110605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5">
            <a:extLst>
              <a:ext uri="{FF2B5EF4-FFF2-40B4-BE49-F238E27FC236}">
                <a16:creationId xmlns:a16="http://schemas.microsoft.com/office/drawing/2014/main" id="{C0FAFB50-A4AD-EBD6-F891-4D2F3B9F6318}"/>
              </a:ext>
            </a:extLst>
          </p:cNvPr>
          <p:cNvSpPr txBox="1">
            <a:spLocks/>
          </p:cNvSpPr>
          <p:nvPr/>
        </p:nvSpPr>
        <p:spPr>
          <a:xfrm>
            <a:off x="4297524" y="1918653"/>
            <a:ext cx="7474321" cy="110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Make </a:t>
            </a: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financial and public data sources, credit bureaus, social security institutions, and commercial databases be used to construct</a:t>
            </a:r>
            <a:r>
              <a:rPr lang="pl-PL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the model</a:t>
            </a: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Calculate how this would affect the unofficial economy and how it will affect households and other businesses.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AB9F550F-3BAE-866A-6351-31D31EBD11BF}"/>
              </a:ext>
            </a:extLst>
          </p:cNvPr>
          <p:cNvSpPr txBox="1">
            <a:spLocks/>
          </p:cNvSpPr>
          <p:nvPr/>
        </p:nvSpPr>
        <p:spPr>
          <a:xfrm>
            <a:off x="536273" y="3336592"/>
            <a:ext cx="1247361" cy="1054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6000" b="1" kern="0" dirty="0">
                <a:latin typeface="Arial" panose="020B0604020202020204" pitchFamily="34" charset="0"/>
              </a:rPr>
              <a:t>02</a:t>
            </a:r>
            <a:endParaRPr lang="en-US" sz="6000" b="1" kern="0" dirty="0">
              <a:latin typeface="Arial" panose="020B0604020202020204" pitchFamily="34" charset="0"/>
            </a:endParaRP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5478B3D2-93A2-FAA2-406B-071F4640F738}"/>
              </a:ext>
            </a:extLst>
          </p:cNvPr>
          <p:cNvSpPr txBox="1">
            <a:spLocks/>
          </p:cNvSpPr>
          <p:nvPr/>
        </p:nvSpPr>
        <p:spPr>
          <a:xfrm>
            <a:off x="1647828" y="3399841"/>
            <a:ext cx="2461024" cy="819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b="1" kern="0" dirty="0">
                <a:latin typeface="Arial" panose="020B0604020202020204" pitchFamily="34" charset="0"/>
              </a:rPr>
              <a:t>Develop top-down analysis-based </a:t>
            </a:r>
            <a:r>
              <a:rPr lang="en-US" sz="16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macro-variables.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76D9BC-4820-6C56-2CC3-A130F1E3AB05}"/>
              </a:ext>
            </a:extLst>
          </p:cNvPr>
          <p:cNvCxnSpPr>
            <a:cxnSpLocks/>
          </p:cNvCxnSpPr>
          <p:nvPr/>
        </p:nvCxnSpPr>
        <p:spPr>
          <a:xfrm>
            <a:off x="536273" y="3132664"/>
            <a:ext cx="110605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ontent Placeholder 5">
            <a:extLst>
              <a:ext uri="{FF2B5EF4-FFF2-40B4-BE49-F238E27FC236}">
                <a16:creationId xmlns:a16="http://schemas.microsoft.com/office/drawing/2014/main" id="{7237F619-D2E1-F4FD-A928-27372594CF51}"/>
              </a:ext>
            </a:extLst>
          </p:cNvPr>
          <p:cNvSpPr txBox="1">
            <a:spLocks/>
          </p:cNvSpPr>
          <p:nvPr/>
        </p:nvSpPr>
        <p:spPr>
          <a:xfrm>
            <a:off x="4297524" y="3278319"/>
            <a:ext cx="7474321" cy="118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Create aggregate-level economic effect assessments of the COVID-19 pandemic through macroeconomic scenarios.</a:t>
            </a: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Foresee various possible outcomes regarding the pandemic's recovery, considering the projected course of the disease.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258A5C1B-35CF-4144-7E1F-3922CEBABA38}"/>
              </a:ext>
            </a:extLst>
          </p:cNvPr>
          <p:cNvSpPr txBox="1">
            <a:spLocks/>
          </p:cNvSpPr>
          <p:nvPr/>
        </p:nvSpPr>
        <p:spPr>
          <a:xfrm>
            <a:off x="536273" y="4640414"/>
            <a:ext cx="1247361" cy="1054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6000" b="1" kern="0" dirty="0">
                <a:latin typeface="Arial" panose="020B0604020202020204" pitchFamily="34" charset="0"/>
              </a:rPr>
              <a:t>03</a:t>
            </a:r>
            <a:endParaRPr lang="en-US" sz="6000" b="1" kern="0" dirty="0">
              <a:latin typeface="Arial" panose="020B0604020202020204" pitchFamily="34" charset="0"/>
            </a:endParaRP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BEEED6C4-EEF1-D5E1-DDF2-2B33258E356D}"/>
              </a:ext>
            </a:extLst>
          </p:cNvPr>
          <p:cNvSpPr txBox="1">
            <a:spLocks/>
          </p:cNvSpPr>
          <p:nvPr/>
        </p:nvSpPr>
        <p:spPr>
          <a:xfrm>
            <a:off x="1647828" y="4681638"/>
            <a:ext cx="2461024" cy="9441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b="1" kern="0" dirty="0">
                <a:latin typeface="Arial" panose="020B0604020202020204" pitchFamily="34" charset="0"/>
              </a:rPr>
              <a:t>Analyze how various </a:t>
            </a:r>
            <a:r>
              <a:rPr lang="en-US" sz="16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migration policies </a:t>
            </a:r>
            <a:r>
              <a:rPr lang="en-US" sz="1600" b="1" kern="0" dirty="0">
                <a:latin typeface="Arial" panose="020B0604020202020204" pitchFamily="34" charset="0"/>
              </a:rPr>
              <a:t>affect the economy as a whole</a:t>
            </a:r>
            <a:r>
              <a:rPr lang="pl-PL" sz="1600" b="1" kern="0" dirty="0">
                <a:latin typeface="Arial" panose="020B0604020202020204" pitchFamily="34" charset="0"/>
              </a:rPr>
              <a:t>r</a:t>
            </a:r>
            <a:endParaRPr lang="en-US" sz="1600" b="1" kern="0" dirty="0">
              <a:latin typeface="Arial" panose="020B0604020202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BF58F10-E4F0-8153-AF24-3C89B5E47176}"/>
              </a:ext>
            </a:extLst>
          </p:cNvPr>
          <p:cNvCxnSpPr>
            <a:cxnSpLocks/>
          </p:cNvCxnSpPr>
          <p:nvPr/>
        </p:nvCxnSpPr>
        <p:spPr>
          <a:xfrm>
            <a:off x="536273" y="4491237"/>
            <a:ext cx="110605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5">
            <a:extLst>
              <a:ext uri="{FF2B5EF4-FFF2-40B4-BE49-F238E27FC236}">
                <a16:creationId xmlns:a16="http://schemas.microsoft.com/office/drawing/2014/main" id="{C86BAC09-D7CE-B34B-CA8A-697C023045B7}"/>
              </a:ext>
            </a:extLst>
          </p:cNvPr>
          <p:cNvSpPr txBox="1">
            <a:spLocks/>
          </p:cNvSpPr>
          <p:nvPr/>
        </p:nvSpPr>
        <p:spPr>
          <a:xfrm>
            <a:off x="4297524" y="4657210"/>
            <a:ext cx="7474321" cy="115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</a:t>
            </a: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valuate policy initiatives intended to boost the economy </a:t>
            </a:r>
            <a:r>
              <a:rPr lang="pl-PL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based on </a:t>
            </a: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results.</a:t>
            </a: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Determine the best course of action by weighing the pros and cons of protecting public aims</a:t>
            </a:r>
            <a:r>
              <a:rPr lang="pl-PL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, </a:t>
            </a: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versus private interests (such as liquidity needs).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8648D729-BAB8-24EE-1EDC-0206A18179C4}"/>
              </a:ext>
            </a:extLst>
          </p:cNvPr>
          <p:cNvSpPr txBox="1">
            <a:spLocks/>
          </p:cNvSpPr>
          <p:nvPr/>
        </p:nvSpPr>
        <p:spPr>
          <a:xfrm>
            <a:off x="536273" y="5809298"/>
            <a:ext cx="1247361" cy="95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6000" b="1" kern="0" dirty="0">
                <a:latin typeface="Arial" panose="020B0604020202020204" pitchFamily="34" charset="0"/>
              </a:rPr>
              <a:t>04</a:t>
            </a:r>
            <a:endParaRPr lang="en-US" sz="6000" b="1" kern="0" dirty="0">
              <a:latin typeface="Arial" panose="020B0604020202020204" pitchFamily="34" charset="0"/>
            </a:endParaRP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B2A06A07-1335-9DFE-2E3E-446865630DB2}"/>
              </a:ext>
            </a:extLst>
          </p:cNvPr>
          <p:cNvSpPr txBox="1">
            <a:spLocks/>
          </p:cNvSpPr>
          <p:nvPr/>
        </p:nvSpPr>
        <p:spPr>
          <a:xfrm>
            <a:off x="1647828" y="5953013"/>
            <a:ext cx="2461024" cy="659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b="1" kern="0" dirty="0">
                <a:latin typeface="Arial" panose="020B0604020202020204" pitchFamily="34" charset="0"/>
              </a:rPr>
              <a:t>Identify a heat map of </a:t>
            </a:r>
            <a:r>
              <a:rPr lang="en-US" sz="16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credit risk</a:t>
            </a:r>
            <a:r>
              <a:rPr lang="en-US" sz="1600" b="1" kern="0" dirty="0"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3FD548B-333D-BD35-1484-240A5F535088}"/>
              </a:ext>
            </a:extLst>
          </p:cNvPr>
          <p:cNvCxnSpPr>
            <a:cxnSpLocks/>
          </p:cNvCxnSpPr>
          <p:nvPr/>
        </p:nvCxnSpPr>
        <p:spPr>
          <a:xfrm>
            <a:off x="536273" y="5744423"/>
            <a:ext cx="110605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5">
            <a:extLst>
              <a:ext uri="{FF2B5EF4-FFF2-40B4-BE49-F238E27FC236}">
                <a16:creationId xmlns:a16="http://schemas.microsoft.com/office/drawing/2014/main" id="{A1FE831C-03E0-8BE4-0FAF-77571AF47266}"/>
              </a:ext>
            </a:extLst>
          </p:cNvPr>
          <p:cNvSpPr txBox="1">
            <a:spLocks/>
          </p:cNvSpPr>
          <p:nvPr/>
        </p:nvSpPr>
        <p:spPr>
          <a:xfrm>
            <a:off x="4297524" y="5821617"/>
            <a:ext cx="7474321" cy="118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To evaluate the effect of a change in a company's credit rating or other shocks on the likelihood of default, you can use a model of the company's finances.</a:t>
            </a: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Use predicted changes in macro variables to evaluate credit portfolio.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D37B374-0189-907D-BC6D-7ADAD0906F53}"/>
              </a:ext>
            </a:extLst>
          </p:cNvPr>
          <p:cNvSpPr/>
          <p:nvPr/>
        </p:nvSpPr>
        <p:spPr>
          <a:xfrm>
            <a:off x="13155680" y="-295102"/>
            <a:ext cx="1070714" cy="785277"/>
          </a:xfrm>
          <a:custGeom>
            <a:avLst/>
            <a:gdLst>
              <a:gd name="connsiteX0" fmla="*/ 535353 w 1070714"/>
              <a:gd name="connsiteY0" fmla="*/ 0 h 785277"/>
              <a:gd name="connsiteX1" fmla="*/ 658301 w 1070714"/>
              <a:gd name="connsiteY1" fmla="*/ 70950 h 785277"/>
              <a:gd name="connsiteX2" fmla="*/ 1070714 w 1070714"/>
              <a:gd name="connsiteY2" fmla="*/ 785277 h 785277"/>
              <a:gd name="connsiteX3" fmla="*/ 0 w 1070714"/>
              <a:gd name="connsiteY3" fmla="*/ 785277 h 785277"/>
              <a:gd name="connsiteX4" fmla="*/ 412413 w 1070714"/>
              <a:gd name="connsiteY4" fmla="*/ 70950 h 785277"/>
              <a:gd name="connsiteX5" fmla="*/ 535353 w 1070714"/>
              <a:gd name="connsiteY5" fmla="*/ 0 h 78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0714" h="785277">
                <a:moveTo>
                  <a:pt x="535353" y="0"/>
                </a:moveTo>
                <a:cubicBezTo>
                  <a:pt x="586066" y="-8"/>
                  <a:pt x="632933" y="27036"/>
                  <a:pt x="658301" y="70950"/>
                </a:cubicBezTo>
                <a:lnTo>
                  <a:pt x="1070714" y="785277"/>
                </a:lnTo>
                <a:lnTo>
                  <a:pt x="0" y="785277"/>
                </a:lnTo>
                <a:lnTo>
                  <a:pt x="412413" y="70950"/>
                </a:lnTo>
                <a:cubicBezTo>
                  <a:pt x="437781" y="27043"/>
                  <a:pt x="484640" y="0"/>
                  <a:pt x="535353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Statement</a:t>
            </a:r>
            <a:endParaRPr lang="pl-P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1D16561-2CDC-9D4D-301B-9D87B6294700}"/>
              </a:ext>
            </a:extLst>
          </p:cNvPr>
          <p:cNvSpPr/>
          <p:nvPr/>
        </p:nvSpPr>
        <p:spPr>
          <a:xfrm>
            <a:off x="12456459" y="733244"/>
            <a:ext cx="2469156" cy="968029"/>
          </a:xfrm>
          <a:custGeom>
            <a:avLst/>
            <a:gdLst>
              <a:gd name="connsiteX0" fmla="*/ 558886 w 2469156"/>
              <a:gd name="connsiteY0" fmla="*/ 0 h 968029"/>
              <a:gd name="connsiteX1" fmla="*/ 1910270 w 2469156"/>
              <a:gd name="connsiteY1" fmla="*/ 0 h 968029"/>
              <a:gd name="connsiteX2" fmla="*/ 2469156 w 2469156"/>
              <a:gd name="connsiteY2" fmla="*/ 968029 h 968029"/>
              <a:gd name="connsiteX3" fmla="*/ 0 w 2469156"/>
              <a:gd name="connsiteY3" fmla="*/ 968029 h 968029"/>
              <a:gd name="connsiteX4" fmla="*/ 558886 w 2469156"/>
              <a:gd name="connsiteY4" fmla="*/ 0 h 96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156" h="968029">
                <a:moveTo>
                  <a:pt x="558886" y="0"/>
                </a:moveTo>
                <a:lnTo>
                  <a:pt x="1910270" y="0"/>
                </a:lnTo>
                <a:lnTo>
                  <a:pt x="2469156" y="968029"/>
                </a:lnTo>
                <a:lnTo>
                  <a:pt x="0" y="968029"/>
                </a:lnTo>
                <a:lnTo>
                  <a:pt x="55888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Supporting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arguments</a:t>
            </a: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97DBDDC-08A7-BD24-3519-B2F2E352FB39}"/>
              </a:ext>
            </a:extLst>
          </p:cNvPr>
          <p:cNvSpPr/>
          <p:nvPr/>
        </p:nvSpPr>
        <p:spPr>
          <a:xfrm>
            <a:off x="11960517" y="1944342"/>
            <a:ext cx="3461041" cy="795577"/>
          </a:xfrm>
          <a:custGeom>
            <a:avLst/>
            <a:gdLst>
              <a:gd name="connsiteX0" fmla="*/ 355607 w 3461041"/>
              <a:gd name="connsiteY0" fmla="*/ 0 h 795577"/>
              <a:gd name="connsiteX1" fmla="*/ 3105433 w 3461041"/>
              <a:gd name="connsiteY1" fmla="*/ 0 h 795577"/>
              <a:gd name="connsiteX2" fmla="*/ 3441824 w 3461041"/>
              <a:gd name="connsiteY2" fmla="*/ 582652 h 795577"/>
              <a:gd name="connsiteX3" fmla="*/ 3318891 w 3461041"/>
              <a:gd name="connsiteY3" fmla="*/ 795577 h 795577"/>
              <a:gd name="connsiteX4" fmla="*/ 142151 w 3461041"/>
              <a:gd name="connsiteY4" fmla="*/ 795577 h 795577"/>
              <a:gd name="connsiteX5" fmla="*/ 19216 w 3461041"/>
              <a:gd name="connsiteY5" fmla="*/ 582652 h 795577"/>
              <a:gd name="connsiteX6" fmla="*/ 355607 w 3461041"/>
              <a:gd name="connsiteY6" fmla="*/ 0 h 79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1041" h="795577">
                <a:moveTo>
                  <a:pt x="355607" y="0"/>
                </a:moveTo>
                <a:lnTo>
                  <a:pt x="3105433" y="0"/>
                </a:lnTo>
                <a:lnTo>
                  <a:pt x="3441824" y="582652"/>
                </a:lnTo>
                <a:cubicBezTo>
                  <a:pt x="3496436" y="677287"/>
                  <a:pt x="3428152" y="795555"/>
                  <a:pt x="3318891" y="795577"/>
                </a:cubicBezTo>
                <a:lnTo>
                  <a:pt x="142151" y="795577"/>
                </a:lnTo>
                <a:cubicBezTo>
                  <a:pt x="32889" y="795555"/>
                  <a:pt x="-35394" y="677287"/>
                  <a:pt x="19216" y="582652"/>
                </a:cubicBezTo>
                <a:lnTo>
                  <a:pt x="35560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Additional data or insight</a:t>
            </a: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425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255CBB1-7F3C-5510-0DA5-2899AD3E4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502" y="259617"/>
            <a:ext cx="9968834" cy="359486"/>
          </a:xfrm>
        </p:spPr>
        <p:txBody>
          <a:bodyPr>
            <a:normAutofit/>
          </a:bodyPr>
          <a:lstStyle/>
          <a:p>
            <a:r>
              <a:rPr lang="pl-PL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Develop</a:t>
            </a:r>
            <a:r>
              <a:rPr lang="en-US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an Adaptive Pricing Strategy</a:t>
            </a:r>
            <a:r>
              <a:rPr lang="pl-PL" sz="2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(APS)</a:t>
            </a:r>
            <a:endParaRPr lang="en-US" sz="7200" b="1" dirty="0">
              <a:solidFill>
                <a:schemeClr val="accent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03E555-E954-1FF0-3E20-468EE868395E}"/>
              </a:ext>
            </a:extLst>
          </p:cNvPr>
          <p:cNvGrpSpPr/>
          <p:nvPr/>
        </p:nvGrpSpPr>
        <p:grpSpPr>
          <a:xfrm>
            <a:off x="356884" y="3739466"/>
            <a:ext cx="2898176" cy="464238"/>
            <a:chOff x="377459" y="7277324"/>
            <a:chExt cx="2898176" cy="4642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F7FFF7C-4D7A-F6DE-AC11-D0EAABB0BEDC}"/>
                </a:ext>
              </a:extLst>
            </p:cNvPr>
            <p:cNvSpPr/>
            <p:nvPr/>
          </p:nvSpPr>
          <p:spPr>
            <a:xfrm>
              <a:off x="377459" y="7343104"/>
              <a:ext cx="2847372" cy="3984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DC161A1-DE26-3FB9-2D31-5ADE691D2843}"/>
                </a:ext>
              </a:extLst>
            </p:cNvPr>
            <p:cNvSpPr/>
            <p:nvPr/>
          </p:nvSpPr>
          <p:spPr>
            <a:xfrm>
              <a:off x="428263" y="7277324"/>
              <a:ext cx="2847372" cy="3984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Content Placeholder 5">
              <a:extLst>
                <a:ext uri="{FF2B5EF4-FFF2-40B4-BE49-F238E27FC236}">
                  <a16:creationId xmlns:a16="http://schemas.microsoft.com/office/drawing/2014/main" id="{111C7772-00BF-7CD4-216D-B57EAC00970B}"/>
                </a:ext>
              </a:extLst>
            </p:cNvPr>
            <p:cNvSpPr txBox="1">
              <a:spLocks/>
            </p:cNvSpPr>
            <p:nvPr/>
          </p:nvSpPr>
          <p:spPr>
            <a:xfrm>
              <a:off x="687414" y="7326612"/>
              <a:ext cx="2329070" cy="3984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pl-PL" sz="1800" b="1" kern="0" dirty="0">
                  <a:solidFill>
                    <a:schemeClr val="bg1"/>
                  </a:solidFill>
                  <a:latin typeface="Arial" panose="020B0604020202020204" pitchFamily="34" charset="0"/>
                </a:rPr>
                <a:t>Companies need to: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Title 4">
            <a:extLst>
              <a:ext uri="{FF2B5EF4-FFF2-40B4-BE49-F238E27FC236}">
                <a16:creationId xmlns:a16="http://schemas.microsoft.com/office/drawing/2014/main" id="{B0AAE420-7CA6-7846-4601-BB9F06A604DB}"/>
              </a:ext>
            </a:extLst>
          </p:cNvPr>
          <p:cNvSpPr txBox="1">
            <a:spLocks/>
          </p:cNvSpPr>
          <p:nvPr/>
        </p:nvSpPr>
        <p:spPr>
          <a:xfrm>
            <a:off x="1733502" y="599354"/>
            <a:ext cx="9968834" cy="359486"/>
          </a:xfrm>
          <a:prstGeom prst="rect">
            <a:avLst/>
          </a:prstGeom>
        </p:spPr>
        <p:txBody>
          <a:bodyPr vert="horz" lIns="0" tIns="0" rIns="0" bIns="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300"/>
              </a:spcAft>
            </a:pPr>
            <a:r>
              <a:rPr lang="pl-PL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Create</a:t>
            </a:r>
            <a:r>
              <a:rPr lang="en-US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pl-PL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an environment for growth</a:t>
            </a:r>
            <a:endParaRPr lang="en-US" sz="24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40D47A-FADC-E530-BF4F-ED434A0139D4}"/>
              </a:ext>
            </a:extLst>
          </p:cNvPr>
          <p:cNvGrpSpPr/>
          <p:nvPr/>
        </p:nvGrpSpPr>
        <p:grpSpPr>
          <a:xfrm>
            <a:off x="489664" y="182710"/>
            <a:ext cx="1075041" cy="954838"/>
            <a:chOff x="261215" y="7277324"/>
            <a:chExt cx="3074935" cy="47291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95FB353-5B22-2825-9F75-567BC75C2828}"/>
                </a:ext>
              </a:extLst>
            </p:cNvPr>
            <p:cNvSpPr/>
            <p:nvPr/>
          </p:nvSpPr>
          <p:spPr>
            <a:xfrm>
              <a:off x="261215" y="7322976"/>
              <a:ext cx="2847373" cy="3984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7E67C02-E75F-9725-09DD-5CBD5F268D42}"/>
                </a:ext>
              </a:extLst>
            </p:cNvPr>
            <p:cNvSpPr/>
            <p:nvPr/>
          </p:nvSpPr>
          <p:spPr>
            <a:xfrm>
              <a:off x="428263" y="7277324"/>
              <a:ext cx="2847372" cy="39845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Content Placeholder 5">
              <a:extLst>
                <a:ext uri="{FF2B5EF4-FFF2-40B4-BE49-F238E27FC236}">
                  <a16:creationId xmlns:a16="http://schemas.microsoft.com/office/drawing/2014/main" id="{20793521-C6FC-111B-1DD9-95573CDDAEEF}"/>
                </a:ext>
              </a:extLst>
            </p:cNvPr>
            <p:cNvSpPr txBox="1">
              <a:spLocks/>
            </p:cNvSpPr>
            <p:nvPr/>
          </p:nvSpPr>
          <p:spPr>
            <a:xfrm>
              <a:off x="1007081" y="7351772"/>
              <a:ext cx="2329069" cy="3984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pl-PL" sz="3200" b="1" kern="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en-US" sz="44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9BA515AD-F537-E92E-D070-E3CD5594616E}"/>
              </a:ext>
            </a:extLst>
          </p:cNvPr>
          <p:cNvSpPr txBox="1">
            <a:spLocks/>
          </p:cNvSpPr>
          <p:nvPr/>
        </p:nvSpPr>
        <p:spPr>
          <a:xfrm>
            <a:off x="294338" y="4330973"/>
            <a:ext cx="5000566" cy="360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5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Lockdown short-time cost reductions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4DA91C0C-366C-BFD8-5728-0A7262F9EC6D}"/>
              </a:ext>
            </a:extLst>
          </p:cNvPr>
          <p:cNvSpPr txBox="1">
            <a:spLocks/>
          </p:cNvSpPr>
          <p:nvPr/>
        </p:nvSpPr>
        <p:spPr>
          <a:xfrm>
            <a:off x="398996" y="4619938"/>
            <a:ext cx="4900745" cy="2063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The second round of budget cuts is something to mull on. Convert your short-term debt into a more manageable long-term loan. Paring down the number of different SKUs will make managing money easier. Make certain expenditures flexible, such as those associated with technology (software as a service and the cloud), outsourcing, and contractors.</a:t>
            </a:r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674B11DC-CB98-AA72-1F0A-99E0DDC1D5D2}"/>
              </a:ext>
            </a:extLst>
          </p:cNvPr>
          <p:cNvSpPr txBox="1">
            <a:spLocks/>
          </p:cNvSpPr>
          <p:nvPr/>
        </p:nvSpPr>
        <p:spPr>
          <a:xfrm>
            <a:off x="5759101" y="1281942"/>
            <a:ext cx="5935863" cy="360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5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Create a culture of flexible cost transformation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F755C13B-2E54-1FAB-2108-37C195C5C60D}"/>
              </a:ext>
            </a:extLst>
          </p:cNvPr>
          <p:cNvSpPr txBox="1">
            <a:spLocks/>
          </p:cNvSpPr>
          <p:nvPr/>
        </p:nvSpPr>
        <p:spPr>
          <a:xfrm>
            <a:off x="5870055" y="1592159"/>
            <a:ext cx="5824909" cy="1674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To make your costs more flexible, foster a mindset of constant cost evaluation and a culture of accountability for cost management. Demonstrate how your plans to cut costs will encourage financial commitments.</a:t>
            </a: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Improve your ability to adjust your cost structure and handle liquidity by investing in increased data intelligence.</a:t>
            </a:r>
            <a:endParaRPr lang="pl-PL" sz="1600" kern="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endParaRPr lang="en-US" sz="1600" kern="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35" name="Content Placeholder 5">
            <a:extLst>
              <a:ext uri="{FF2B5EF4-FFF2-40B4-BE49-F238E27FC236}">
                <a16:creationId xmlns:a16="http://schemas.microsoft.com/office/drawing/2014/main" id="{D8E4C502-0F27-50EA-1DC2-9F1FFB0F68A4}"/>
              </a:ext>
            </a:extLst>
          </p:cNvPr>
          <p:cNvSpPr txBox="1">
            <a:spLocks/>
          </p:cNvSpPr>
          <p:nvPr/>
        </p:nvSpPr>
        <p:spPr>
          <a:xfrm>
            <a:off x="5759101" y="3405969"/>
            <a:ext cx="5935863" cy="360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5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Consider the ecological effect while making M&amp;A decisions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09641545-9C86-251B-41B0-677752CC9863}"/>
              </a:ext>
            </a:extLst>
          </p:cNvPr>
          <p:cNvSpPr txBox="1">
            <a:spLocks/>
          </p:cNvSpPr>
          <p:nvPr/>
        </p:nvSpPr>
        <p:spPr>
          <a:xfrm>
            <a:off x="5870055" y="3705095"/>
            <a:ext cx="5824909" cy="1595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Find a happy medium between the requirement to preserve money in the short term and the desire to invest in or acquire other businesses. </a:t>
            </a:r>
            <a:endParaRPr lang="pl-PL" sz="1600" kern="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Learn how mergers and acquisitions can strengthen ecosystem capacities across sectors, leading to greater adaptability and resilience.</a:t>
            </a:r>
          </a:p>
        </p:txBody>
      </p:sp>
      <p:sp>
        <p:nvSpPr>
          <p:cNvPr id="37" name="Content Placeholder 5">
            <a:extLst>
              <a:ext uri="{FF2B5EF4-FFF2-40B4-BE49-F238E27FC236}">
                <a16:creationId xmlns:a16="http://schemas.microsoft.com/office/drawing/2014/main" id="{0CC41388-21E8-535B-23AA-2A7C048F34EB}"/>
              </a:ext>
            </a:extLst>
          </p:cNvPr>
          <p:cNvSpPr txBox="1">
            <a:spLocks/>
          </p:cNvSpPr>
          <p:nvPr/>
        </p:nvSpPr>
        <p:spPr>
          <a:xfrm>
            <a:off x="5870057" y="5364277"/>
            <a:ext cx="5832280" cy="360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500" b="1" kern="0" dirty="0">
                <a:solidFill>
                  <a:schemeClr val="accent1"/>
                </a:solidFill>
                <a:latin typeface="Arial" panose="020B0604020202020204" pitchFamily="34" charset="0"/>
              </a:rPr>
              <a:t>Manage government programs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1" name="Content Placeholder 5">
            <a:extLst>
              <a:ext uri="{FF2B5EF4-FFF2-40B4-BE49-F238E27FC236}">
                <a16:creationId xmlns:a16="http://schemas.microsoft.com/office/drawing/2014/main" id="{BBCF06A7-EF7F-0AE1-1F73-C02B31945272}"/>
              </a:ext>
            </a:extLst>
          </p:cNvPr>
          <p:cNvSpPr txBox="1">
            <a:spLocks/>
          </p:cNvSpPr>
          <p:nvPr/>
        </p:nvSpPr>
        <p:spPr>
          <a:xfrm>
            <a:off x="5870055" y="5658430"/>
            <a:ext cx="5824909" cy="110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Consider how government aid programs or obligations might affect your firm's long-term financial flexibility or its ability to stay competitive.</a:t>
            </a:r>
          </a:p>
        </p:txBody>
      </p:sp>
      <p:sp>
        <p:nvSpPr>
          <p:cNvPr id="45" name="Content Placeholder 5">
            <a:extLst>
              <a:ext uri="{FF2B5EF4-FFF2-40B4-BE49-F238E27FC236}">
                <a16:creationId xmlns:a16="http://schemas.microsoft.com/office/drawing/2014/main" id="{AFA19F6E-201B-1348-2E94-04ED8D20F372}"/>
              </a:ext>
            </a:extLst>
          </p:cNvPr>
          <p:cNvSpPr txBox="1">
            <a:spLocks/>
          </p:cNvSpPr>
          <p:nvPr/>
        </p:nvSpPr>
        <p:spPr>
          <a:xfrm>
            <a:off x="365325" y="1281942"/>
            <a:ext cx="4900745" cy="22689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Having enough cash on hand is now critical to the business's survival. Long-term growth can be bolstered by careful cost control as well. The ability to adjust costs in response to emerging organic and inorganic growth prospects is essential.</a:t>
            </a:r>
          </a:p>
          <a:p>
            <a:pPr marL="0" indent="0">
              <a:buNone/>
            </a:pPr>
            <a:r>
              <a:rPr lang="en-US" sz="1600" kern="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The goal is not to reach a fixed cost level but to establish a pricing structure that can adapt to ever-evolving requirements. </a:t>
            </a: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39876966-96DE-EF94-1C2F-6DAA9BE2EBEC}"/>
              </a:ext>
            </a:extLst>
          </p:cNvPr>
          <p:cNvSpPr/>
          <p:nvPr/>
        </p:nvSpPr>
        <p:spPr>
          <a:xfrm>
            <a:off x="13155680" y="-295102"/>
            <a:ext cx="1070714" cy="785277"/>
          </a:xfrm>
          <a:custGeom>
            <a:avLst/>
            <a:gdLst>
              <a:gd name="connsiteX0" fmla="*/ 535353 w 1070714"/>
              <a:gd name="connsiteY0" fmla="*/ 0 h 785277"/>
              <a:gd name="connsiteX1" fmla="*/ 658301 w 1070714"/>
              <a:gd name="connsiteY1" fmla="*/ 70950 h 785277"/>
              <a:gd name="connsiteX2" fmla="*/ 1070714 w 1070714"/>
              <a:gd name="connsiteY2" fmla="*/ 785277 h 785277"/>
              <a:gd name="connsiteX3" fmla="*/ 0 w 1070714"/>
              <a:gd name="connsiteY3" fmla="*/ 785277 h 785277"/>
              <a:gd name="connsiteX4" fmla="*/ 412413 w 1070714"/>
              <a:gd name="connsiteY4" fmla="*/ 70950 h 785277"/>
              <a:gd name="connsiteX5" fmla="*/ 535353 w 1070714"/>
              <a:gd name="connsiteY5" fmla="*/ 0 h 78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0714" h="785277">
                <a:moveTo>
                  <a:pt x="535353" y="0"/>
                </a:moveTo>
                <a:cubicBezTo>
                  <a:pt x="586066" y="-8"/>
                  <a:pt x="632933" y="27036"/>
                  <a:pt x="658301" y="70950"/>
                </a:cubicBezTo>
                <a:lnTo>
                  <a:pt x="1070714" y="785277"/>
                </a:lnTo>
                <a:lnTo>
                  <a:pt x="0" y="785277"/>
                </a:lnTo>
                <a:lnTo>
                  <a:pt x="412413" y="70950"/>
                </a:lnTo>
                <a:cubicBezTo>
                  <a:pt x="437781" y="27043"/>
                  <a:pt x="484640" y="0"/>
                  <a:pt x="535353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Statement</a:t>
            </a:r>
            <a:endParaRPr lang="pl-PL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0235EF1B-A82E-09B0-3158-F0769DE86AE9}"/>
              </a:ext>
            </a:extLst>
          </p:cNvPr>
          <p:cNvSpPr/>
          <p:nvPr/>
        </p:nvSpPr>
        <p:spPr>
          <a:xfrm>
            <a:off x="12456459" y="733244"/>
            <a:ext cx="2469156" cy="968029"/>
          </a:xfrm>
          <a:custGeom>
            <a:avLst/>
            <a:gdLst>
              <a:gd name="connsiteX0" fmla="*/ 558886 w 2469156"/>
              <a:gd name="connsiteY0" fmla="*/ 0 h 968029"/>
              <a:gd name="connsiteX1" fmla="*/ 1910270 w 2469156"/>
              <a:gd name="connsiteY1" fmla="*/ 0 h 968029"/>
              <a:gd name="connsiteX2" fmla="*/ 2469156 w 2469156"/>
              <a:gd name="connsiteY2" fmla="*/ 968029 h 968029"/>
              <a:gd name="connsiteX3" fmla="*/ 0 w 2469156"/>
              <a:gd name="connsiteY3" fmla="*/ 968029 h 968029"/>
              <a:gd name="connsiteX4" fmla="*/ 558886 w 2469156"/>
              <a:gd name="connsiteY4" fmla="*/ 0 h 96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156" h="968029">
                <a:moveTo>
                  <a:pt x="558886" y="0"/>
                </a:moveTo>
                <a:lnTo>
                  <a:pt x="1910270" y="0"/>
                </a:lnTo>
                <a:lnTo>
                  <a:pt x="2469156" y="968029"/>
                </a:lnTo>
                <a:lnTo>
                  <a:pt x="0" y="968029"/>
                </a:lnTo>
                <a:lnTo>
                  <a:pt x="55888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Supporting</a:t>
            </a:r>
            <a:b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arguments</a:t>
            </a: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2FEE541-BE0E-6F0F-AECD-CC02FE7B8DC9}"/>
              </a:ext>
            </a:extLst>
          </p:cNvPr>
          <p:cNvSpPr/>
          <p:nvPr/>
        </p:nvSpPr>
        <p:spPr>
          <a:xfrm>
            <a:off x="11960517" y="1944342"/>
            <a:ext cx="3461041" cy="795577"/>
          </a:xfrm>
          <a:custGeom>
            <a:avLst/>
            <a:gdLst>
              <a:gd name="connsiteX0" fmla="*/ 355607 w 3461041"/>
              <a:gd name="connsiteY0" fmla="*/ 0 h 795577"/>
              <a:gd name="connsiteX1" fmla="*/ 3105433 w 3461041"/>
              <a:gd name="connsiteY1" fmla="*/ 0 h 795577"/>
              <a:gd name="connsiteX2" fmla="*/ 3441824 w 3461041"/>
              <a:gd name="connsiteY2" fmla="*/ 582652 h 795577"/>
              <a:gd name="connsiteX3" fmla="*/ 3318891 w 3461041"/>
              <a:gd name="connsiteY3" fmla="*/ 795577 h 795577"/>
              <a:gd name="connsiteX4" fmla="*/ 142151 w 3461041"/>
              <a:gd name="connsiteY4" fmla="*/ 795577 h 795577"/>
              <a:gd name="connsiteX5" fmla="*/ 19216 w 3461041"/>
              <a:gd name="connsiteY5" fmla="*/ 582652 h 795577"/>
              <a:gd name="connsiteX6" fmla="*/ 355607 w 3461041"/>
              <a:gd name="connsiteY6" fmla="*/ 0 h 79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1041" h="795577">
                <a:moveTo>
                  <a:pt x="355607" y="0"/>
                </a:moveTo>
                <a:lnTo>
                  <a:pt x="3105433" y="0"/>
                </a:lnTo>
                <a:lnTo>
                  <a:pt x="3441824" y="582652"/>
                </a:lnTo>
                <a:cubicBezTo>
                  <a:pt x="3496436" y="677287"/>
                  <a:pt x="3428152" y="795555"/>
                  <a:pt x="3318891" y="795577"/>
                </a:cubicBezTo>
                <a:lnTo>
                  <a:pt x="142151" y="795577"/>
                </a:lnTo>
                <a:cubicBezTo>
                  <a:pt x="32889" y="795555"/>
                  <a:pt x="-35394" y="677287"/>
                  <a:pt x="19216" y="582652"/>
                </a:cubicBezTo>
                <a:lnTo>
                  <a:pt x="35560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Additional data or insight</a:t>
            </a:r>
            <a:endParaRPr lang="pl-PL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74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B346F-AD57-1090-1F33-AEE7D651E2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3880" y="434975"/>
            <a:ext cx="10744200" cy="342900"/>
          </a:xfrm>
        </p:spPr>
        <p:txBody>
          <a:bodyPr>
            <a:noAutofit/>
          </a:bodyPr>
          <a:lstStyle/>
          <a:p>
            <a:r>
              <a:rPr lang="en-US" sz="2800" dirty="0"/>
              <a:t>Exercise #2 – Arrange slide items with pyramid principle</a:t>
            </a:r>
            <a:endParaRPr lang="pl-PL" sz="28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F9FDCF2-0424-5009-5CB0-F18C8CCD65C0}"/>
              </a:ext>
            </a:extLst>
          </p:cNvPr>
          <p:cNvSpPr/>
          <p:nvPr/>
        </p:nvSpPr>
        <p:spPr>
          <a:xfrm>
            <a:off x="373380" y="707136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Main Idea or statement #1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886E9D-0535-06CF-3EE0-FE0FD7811CA5}"/>
              </a:ext>
            </a:extLst>
          </p:cNvPr>
          <p:cNvSpPr/>
          <p:nvPr/>
        </p:nvSpPr>
        <p:spPr>
          <a:xfrm>
            <a:off x="6096000" y="707136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Supporting Argument #1 for Statement #1 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0DDF3D-394B-7AC5-5ADF-173B30594693}"/>
              </a:ext>
            </a:extLst>
          </p:cNvPr>
          <p:cNvSpPr/>
          <p:nvPr/>
        </p:nvSpPr>
        <p:spPr>
          <a:xfrm>
            <a:off x="6096000" y="780288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Supporting Argument #2 for Statement #1 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5C9E814-123A-ABD8-34A1-0E442B3D5B92}"/>
              </a:ext>
            </a:extLst>
          </p:cNvPr>
          <p:cNvSpPr/>
          <p:nvPr/>
        </p:nvSpPr>
        <p:spPr>
          <a:xfrm>
            <a:off x="373380" y="780288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Additional Fact #1 for Statement #1 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5773AAD-C817-7383-F4FF-95CAD7E02BF3}"/>
              </a:ext>
            </a:extLst>
          </p:cNvPr>
          <p:cNvSpPr/>
          <p:nvPr/>
        </p:nvSpPr>
        <p:spPr>
          <a:xfrm>
            <a:off x="350520" y="851916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Additional Fact #2 for Statement #1 </a:t>
            </a:r>
            <a:endParaRPr lang="pl-PL" dirty="0">
              <a:latin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36D610F-DD05-2A22-6469-7ABE9286D360}"/>
              </a:ext>
            </a:extLst>
          </p:cNvPr>
          <p:cNvSpPr/>
          <p:nvPr/>
        </p:nvSpPr>
        <p:spPr>
          <a:xfrm>
            <a:off x="6096000" y="8534400"/>
            <a:ext cx="5585460" cy="5943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Additional Data #1 for Statement #1 </a:t>
            </a:r>
            <a:endParaRPr lang="pl-PL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506253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567</Words>
  <Application>Microsoft Office PowerPoint</Application>
  <PresentationFormat>Widescreen</PresentationFormat>
  <Paragraphs>49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Arial</vt:lpstr>
      <vt:lpstr>ADDITIONAL</vt:lpstr>
      <vt:lpstr>REGULATORS MUST CREATE ASSESSMENT TOOLS TO EVALUATE THE IMPACT ON REAL-WORLD ECONOMY</vt:lpstr>
      <vt:lpstr>Develop an Adaptive Pricing Strategy (APS)</vt:lpstr>
      <vt:lpstr>Exercise #2 – Arrange slide items with pyramid principle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22</cp:revision>
  <dcterms:created xsi:type="dcterms:W3CDTF">2022-09-13T07:38:39Z</dcterms:created>
  <dcterms:modified xsi:type="dcterms:W3CDTF">2022-11-28T09:31:17Z</dcterms:modified>
</cp:coreProperties>
</file>